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323" r:id="rId2"/>
    <p:sldId id="256" r:id="rId3"/>
    <p:sldId id="329" r:id="rId4"/>
    <p:sldId id="330" r:id="rId5"/>
    <p:sldId id="293" r:id="rId6"/>
    <p:sldId id="433" r:id="rId7"/>
    <p:sldId id="434" r:id="rId8"/>
    <p:sldId id="435" r:id="rId9"/>
    <p:sldId id="436" r:id="rId10"/>
    <p:sldId id="437" r:id="rId11"/>
    <p:sldId id="438" r:id="rId12"/>
    <p:sldId id="439" r:id="rId13"/>
    <p:sldId id="440" r:id="rId14"/>
    <p:sldId id="441" r:id="rId15"/>
    <p:sldId id="442" r:id="rId16"/>
    <p:sldId id="444" r:id="rId17"/>
    <p:sldId id="445" r:id="rId18"/>
    <p:sldId id="446" r:id="rId19"/>
    <p:sldId id="447" r:id="rId20"/>
    <p:sldId id="449" r:id="rId21"/>
    <p:sldId id="450" r:id="rId22"/>
    <p:sldId id="451" r:id="rId23"/>
    <p:sldId id="452" r:id="rId24"/>
    <p:sldId id="448" r:id="rId25"/>
    <p:sldId id="453" r:id="rId26"/>
    <p:sldId id="454" r:id="rId27"/>
    <p:sldId id="458" r:id="rId28"/>
    <p:sldId id="457" r:id="rId29"/>
    <p:sldId id="456" r:id="rId30"/>
    <p:sldId id="455" r:id="rId31"/>
    <p:sldId id="459" r:id="rId32"/>
    <p:sldId id="460" r:id="rId33"/>
    <p:sldId id="461" r:id="rId34"/>
    <p:sldId id="331" r:id="rId35"/>
    <p:sldId id="333" r:id="rId36"/>
  </p:sldIdLst>
  <p:sldSz cx="9144000" cy="6858000" type="screen4x3"/>
  <p:notesSz cx="6858000" cy="9144000"/>
  <p:custDataLst>
    <p:tags r:id="rId3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1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081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loại</a:t>
          </a:r>
          <a:r>
            <a:rPr lang="en-US" dirty="0" smtClean="0"/>
            <a:t> </a:t>
          </a:r>
          <a:r>
            <a:rPr lang="en-US" dirty="0" err="1" smtClean="0"/>
            <a:t>mẫu</a:t>
          </a:r>
          <a:r>
            <a:rPr lang="en-US" dirty="0" smtClean="0"/>
            <a:t>.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400" dirty="0" smtClean="0"/>
            <a:t>1.Thế </a:t>
          </a:r>
          <a:r>
            <a:rPr lang="en-US" sz="2400" dirty="0" err="1" smtClean="0"/>
            <a:t>nào</a:t>
          </a:r>
          <a:r>
            <a:rPr lang="en-US" sz="2400" dirty="0" smtClean="0"/>
            <a:t> </a:t>
          </a:r>
          <a:r>
            <a:rPr lang="en-US" sz="2400" dirty="0" err="1" smtClean="0"/>
            <a:t>là</a:t>
          </a:r>
          <a:r>
            <a:rPr lang="en-US" sz="2400" dirty="0" smtClean="0"/>
            <a:t> </a:t>
          </a:r>
          <a:r>
            <a:rPr lang="en-US" sz="2400" dirty="0" err="1" smtClean="0"/>
            <a:t>mẫu</a:t>
          </a:r>
          <a:r>
            <a:rPr lang="en-US" sz="2400" dirty="0" smtClean="0"/>
            <a:t> </a:t>
          </a:r>
          <a:r>
            <a:rPr lang="en-US" sz="2400" dirty="0" err="1" smtClean="0"/>
            <a:t>kiểm</a:t>
          </a:r>
          <a:r>
            <a:rPr lang="en-US" sz="2400" dirty="0" smtClean="0"/>
            <a:t> </a:t>
          </a:r>
          <a:r>
            <a:rPr lang="en-US" sz="2400" dirty="0" err="1" smtClean="0"/>
            <a:t>thông</a:t>
          </a:r>
          <a:r>
            <a:rPr lang="en-US" sz="2400" dirty="0" smtClean="0"/>
            <a:t> </a:t>
          </a:r>
          <a:r>
            <a:rPr lang="en-US" sz="2400" dirty="0" err="1" smtClean="0"/>
            <a:t>số</a:t>
          </a:r>
          <a:r>
            <a:rPr lang="en-US" sz="2400" dirty="0" smtClean="0"/>
            <a:t>?</a:t>
          </a:r>
          <a:endParaRPr lang="en-US" sz="24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chemeClr val="tx1"/>
              </a:solidFill>
            </a:rPr>
            <a:t>Thế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nào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là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mẫu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tiền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sản</a:t>
          </a:r>
          <a:r>
            <a:rPr lang="en-US" sz="1800" dirty="0" smtClean="0">
              <a:solidFill>
                <a:schemeClr val="tx1"/>
              </a:solidFill>
            </a:rPr>
            <a:t> </a:t>
          </a:r>
          <a:r>
            <a:rPr lang="en-US" sz="1800" dirty="0" err="1" smtClean="0">
              <a:solidFill>
                <a:schemeClr val="tx1"/>
              </a:solidFill>
            </a:rPr>
            <a:t>xuất</a:t>
          </a:r>
          <a:r>
            <a:rPr lang="en-US" sz="2400" dirty="0" smtClean="0">
              <a:solidFill>
                <a:schemeClr val="tx1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Trong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giai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đoạn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đơn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mẫu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nào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quan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trọng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nhất</a:t>
          </a:r>
          <a:r>
            <a:rPr lang="en-US" sz="1800" dirty="0" smtClean="0">
              <a:solidFill>
                <a:schemeClr val="bg1"/>
              </a:solidFill>
            </a:rPr>
            <a:t>, </a:t>
          </a:r>
          <a:r>
            <a:rPr lang="en-US" sz="1800" dirty="0" err="1" smtClean="0">
              <a:solidFill>
                <a:schemeClr val="bg1"/>
              </a:solidFill>
            </a:rPr>
            <a:t>tại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sao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4. </a:t>
          </a:r>
          <a:r>
            <a:rPr lang="en-US" sz="1800" dirty="0" err="1" smtClean="0">
              <a:solidFill>
                <a:srgbClr val="000000"/>
              </a:solidFill>
            </a:rPr>
            <a:t>Trong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giai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đoạn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sx</a:t>
          </a:r>
          <a:r>
            <a:rPr lang="en-US" sz="1800" dirty="0" smtClean="0">
              <a:solidFill>
                <a:srgbClr val="000000"/>
              </a:solidFill>
            </a:rPr>
            <a:t> ĐH, </a:t>
          </a:r>
          <a:r>
            <a:rPr lang="en-US" sz="1800" dirty="0" err="1" smtClean="0">
              <a:solidFill>
                <a:srgbClr val="000000"/>
              </a:solidFill>
            </a:rPr>
            <a:t>mẫu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nào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quan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trọng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nhất</a:t>
          </a:r>
          <a:r>
            <a:rPr lang="en-US" sz="1800" dirty="0" smtClean="0">
              <a:solidFill>
                <a:srgbClr val="000000"/>
              </a:solidFill>
            </a:rPr>
            <a:t>, </a:t>
          </a:r>
          <a:r>
            <a:rPr lang="en-US" sz="1800" dirty="0" err="1" smtClean="0">
              <a:solidFill>
                <a:srgbClr val="000000"/>
              </a:solidFill>
            </a:rPr>
            <a:t>tại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sao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18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74078" custScaleY="1120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129924" custScaleY="110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Y="45413" custLinFactNeighborX="-119" custLinFactNeighborY="-357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20457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4668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715197" y="624617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733803" y="1752601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Các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loại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mẫu</a:t>
          </a:r>
          <a:r>
            <a:rPr lang="en-US" sz="3700" kern="1200" dirty="0" smtClean="0"/>
            <a:t>.</a:t>
          </a:r>
          <a:endParaRPr lang="en-US" sz="3700" kern="1200" dirty="0"/>
        </a:p>
      </dsp:txBody>
      <dsp:txXfrm>
        <a:off x="4087930" y="2074692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914166" y="-41475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1.Thế </a:t>
          </a:r>
          <a:r>
            <a:rPr lang="en-US" sz="2400" kern="1200" dirty="0" err="1" smtClean="0"/>
            <a:t>nào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là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mẫu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kiểm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thông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số</a:t>
          </a:r>
          <a:r>
            <a:rPr lang="en-US" sz="2400" kern="1200" dirty="0" smtClean="0"/>
            <a:t>?</a:t>
          </a:r>
          <a:endParaRPr lang="en-US" sz="2400" kern="1200" dirty="0"/>
        </a:p>
      </dsp:txBody>
      <dsp:txXfrm>
        <a:off x="4215466" y="168756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394645" y="2133598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chemeClr val="tx1"/>
              </a:solidFill>
            </a:rPr>
            <a:t>Thế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nào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là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mẫu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tiền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sản</a:t>
          </a:r>
          <a:r>
            <a:rPr lang="en-US" sz="1800" kern="1200" dirty="0" smtClean="0">
              <a:solidFill>
                <a:schemeClr val="tx1"/>
              </a:solidFill>
            </a:rPr>
            <a:t> </a:t>
          </a:r>
          <a:r>
            <a:rPr lang="en-US" sz="1800" kern="1200" dirty="0" err="1" smtClean="0">
              <a:solidFill>
                <a:schemeClr val="tx1"/>
              </a:solidFill>
            </a:rPr>
            <a:t>xuất</a:t>
          </a:r>
          <a:r>
            <a:rPr lang="en-US" sz="2400" kern="1200" dirty="0" smtClean="0">
              <a:solidFill>
                <a:schemeClr val="tx1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606763" y="2344098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693387" y="4223889"/>
          <a:ext cx="2498966" cy="1608785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Trong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giai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đoạn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đơn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mẫu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nào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quan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trọng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nhất</a:t>
          </a:r>
          <a:r>
            <a:rPr lang="en-US" sz="1800" kern="1200" dirty="0" smtClean="0">
              <a:solidFill>
                <a:schemeClr val="bg1"/>
              </a:solidFill>
            </a:rPr>
            <a:t>, </a:t>
          </a:r>
          <a:r>
            <a:rPr lang="en-US" sz="1800" kern="1200" dirty="0" err="1" smtClean="0">
              <a:solidFill>
                <a:schemeClr val="bg1"/>
              </a:solidFill>
            </a:rPr>
            <a:t>tại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sao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59352" y="4459490"/>
        <a:ext cx="1767036" cy="1137583"/>
      </dsp:txXfrm>
    </dsp:sp>
    <dsp:sp modelId="{F00FAAE5-AFCC-4A84-85AE-0A510543EDD5}">
      <dsp:nvSpPr>
        <dsp:cNvPr id="0" name=""/>
        <dsp:cNvSpPr/>
      </dsp:nvSpPr>
      <dsp:spPr>
        <a:xfrm>
          <a:off x="1834319" y="2057400"/>
          <a:ext cx="1865116" cy="1589778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4. </a:t>
          </a:r>
          <a:r>
            <a:rPr lang="en-US" sz="1800" kern="1200" dirty="0" err="1" smtClean="0">
              <a:solidFill>
                <a:srgbClr val="000000"/>
              </a:solidFill>
            </a:rPr>
            <a:t>Trong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giai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đoạn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sx</a:t>
          </a:r>
          <a:r>
            <a:rPr lang="en-US" sz="1800" kern="1200" dirty="0" smtClean="0">
              <a:solidFill>
                <a:srgbClr val="000000"/>
              </a:solidFill>
            </a:rPr>
            <a:t> ĐH, </a:t>
          </a:r>
          <a:r>
            <a:rPr lang="en-US" sz="1800" kern="1200" dirty="0" err="1" smtClean="0">
              <a:solidFill>
                <a:srgbClr val="000000"/>
              </a:solidFill>
            </a:rPr>
            <a:t>mẫu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nào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quan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trọng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nhất</a:t>
          </a:r>
          <a:r>
            <a:rPr lang="en-US" sz="1800" kern="1200" dirty="0" smtClean="0">
              <a:solidFill>
                <a:srgbClr val="000000"/>
              </a:solidFill>
            </a:rPr>
            <a:t>, </a:t>
          </a:r>
          <a:r>
            <a:rPr lang="en-US" sz="1800" kern="1200" dirty="0" err="1" smtClean="0">
              <a:solidFill>
                <a:srgbClr val="000000"/>
              </a:solidFill>
            </a:rPr>
            <a:t>tại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sao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2107459" y="2290218"/>
        <a:ext cx="1318836" cy="11241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539235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Đặt</a:t>
          </a:r>
          <a:r>
            <a:rPr lang="en-US" sz="3600" b="0" kern="120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3600" b="0" kern="1200" cap="none" spc="0" dirty="0" err="1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539235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691472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2715372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2715372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2831929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64676717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9,10)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NPL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TLKT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NPL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734994381"/>
              </p:ext>
            </p:extLst>
          </p:nvPr>
        </p:nvGraphicFramePr>
        <p:xfrm>
          <a:off x="685800" y="12192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1187" y="2819400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95400" y="19050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7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1195388" y="4267200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 spcCol="0">
            <a:noAutofit/>
          </a:bodyPr>
          <a:lstStyle/>
          <a:p>
            <a:pPr lvl="0" algn="just"/>
            <a:r>
              <a:rPr lang="en-US" sz="2400" smtClean="0"/>
              <a:t>Đảm </a:t>
            </a:r>
            <a:r>
              <a:rPr lang="en-US" sz="2400" dirty="0" err="1"/>
              <a:t>bảo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FF0000"/>
                </a:solidFill>
              </a:rPr>
              <a:t>kịp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thời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đầy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đủ</a:t>
            </a:r>
            <a:r>
              <a:rPr lang="en-US" sz="2400" dirty="0">
                <a:solidFill>
                  <a:srgbClr val="FF0000"/>
                </a:solidFill>
              </a:rPr>
              <a:t> NPL </a:t>
            </a:r>
            <a:r>
              <a:rPr lang="en-US" sz="2400" dirty="0" err="1">
                <a:solidFill>
                  <a:srgbClr val="FF0000"/>
                </a:solidFill>
              </a:rPr>
              <a:t>cần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thiết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sản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 </a:t>
            </a:r>
            <a:r>
              <a:rPr lang="en-US" sz="2400" err="1"/>
              <a:t>đơn</a:t>
            </a:r>
            <a:r>
              <a:rPr lang="en-US" sz="2400"/>
              <a:t> </a:t>
            </a:r>
            <a:r>
              <a:rPr lang="en-US" sz="2400" smtClean="0"/>
              <a:t>hang</a:t>
            </a:r>
          </a:p>
          <a:p>
            <a:pPr marL="0" lvl="0" indent="0" algn="just">
              <a:buNone/>
            </a:pPr>
            <a:endParaRPr lang="en-US" sz="500" dirty="0"/>
          </a:p>
          <a:p>
            <a:pPr lvl="0" algn="just"/>
            <a:r>
              <a:rPr lang="en-US" sz="2400" dirty="0" err="1"/>
              <a:t>Đảm</a:t>
            </a:r>
            <a:r>
              <a:rPr lang="en-US" sz="2400" dirty="0"/>
              <a:t> </a:t>
            </a:r>
            <a:r>
              <a:rPr lang="en-US" sz="2400" dirty="0" err="1"/>
              <a:t>bảo</a:t>
            </a: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NPL </a:t>
            </a:r>
            <a:r>
              <a:rPr lang="en-US" sz="2400" dirty="0" err="1">
                <a:solidFill>
                  <a:srgbClr val="FF0000"/>
                </a:solidFill>
              </a:rPr>
              <a:t>thu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mua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đúng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chất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lượng</a:t>
            </a:r>
            <a:r>
              <a:rPr lang="en-US" sz="2400" dirty="0"/>
              <a:t>,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yêu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err="1"/>
              <a:t>khách</a:t>
            </a:r>
            <a:r>
              <a:rPr lang="en-US" sz="2400"/>
              <a:t> </a:t>
            </a:r>
            <a:r>
              <a:rPr lang="en-US" sz="2400" smtClean="0"/>
              <a:t>hang</a:t>
            </a:r>
          </a:p>
          <a:p>
            <a:pPr marL="0" lvl="0" indent="0" algn="just">
              <a:buNone/>
            </a:pPr>
            <a:endParaRPr lang="en-US" sz="500" dirty="0"/>
          </a:p>
          <a:p>
            <a:pPr lvl="0" algn="just"/>
            <a:r>
              <a:rPr lang="en-US" sz="2400" dirty="0" err="1"/>
              <a:t>Lựa</a:t>
            </a:r>
            <a:r>
              <a:rPr lang="en-US" sz="2400" dirty="0"/>
              <a:t> </a:t>
            </a:r>
            <a:r>
              <a:rPr lang="en-US" sz="2400" dirty="0" err="1"/>
              <a:t>chọn</a:t>
            </a:r>
            <a:r>
              <a:rPr lang="en-US" sz="2400" dirty="0"/>
              <a:t>, </a:t>
            </a:r>
            <a:r>
              <a:rPr lang="en-US" sz="2400" dirty="0" err="1">
                <a:solidFill>
                  <a:srgbClr val="FF0000"/>
                </a:solidFill>
              </a:rPr>
              <a:t>thương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lượng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được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giá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cả</a:t>
            </a:r>
            <a:r>
              <a:rPr lang="en-US" sz="2400" dirty="0">
                <a:solidFill>
                  <a:srgbClr val="FF0000"/>
                </a:solidFill>
              </a:rPr>
              <a:t> NPL </a:t>
            </a:r>
            <a:r>
              <a:rPr lang="en-US" sz="2400" dirty="0" err="1">
                <a:solidFill>
                  <a:srgbClr val="FF0000"/>
                </a:solidFill>
              </a:rPr>
              <a:t>hợp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lý</a:t>
            </a:r>
            <a:r>
              <a:rPr lang="en-US" sz="2400" dirty="0"/>
              <a:t>, </a:t>
            </a:r>
            <a:r>
              <a:rPr lang="en-US" sz="2400" dirty="0" err="1"/>
              <a:t>thương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 </a:t>
            </a:r>
            <a:r>
              <a:rPr lang="en-US" sz="2400" err="1"/>
              <a:t>thanh</a:t>
            </a:r>
            <a:r>
              <a:rPr lang="en-US" sz="2400"/>
              <a:t> </a:t>
            </a:r>
            <a:r>
              <a:rPr lang="en-US" sz="2400" smtClean="0"/>
              <a:t>toán</a:t>
            </a:r>
          </a:p>
          <a:p>
            <a:pPr marL="0" lvl="0" indent="0" algn="just">
              <a:buNone/>
            </a:pPr>
            <a:endParaRPr lang="en-US" sz="500" smtClean="0"/>
          </a:p>
          <a:p>
            <a:pPr lvl="0" algn="just"/>
            <a:r>
              <a:rPr lang="en-US" sz="2400"/>
              <a:t>Giải quyết với nhà cung cấp mọi thiếu hụt về số lượng hoặc sai hỏng về chất </a:t>
            </a:r>
            <a:r>
              <a:rPr lang="en-US" sz="2400" smtClean="0"/>
              <a:t>lượng</a:t>
            </a:r>
          </a:p>
          <a:p>
            <a:pPr marL="0" lvl="0" indent="0" algn="just">
              <a:buNone/>
            </a:pPr>
            <a:endParaRPr lang="en-US" sz="500"/>
          </a:p>
          <a:p>
            <a:pPr lvl="0" algn="just"/>
            <a:r>
              <a:rPr lang="en-US" sz="2400">
                <a:solidFill>
                  <a:srgbClr val="FF0000"/>
                </a:solidFill>
              </a:rPr>
              <a:t>Cập nhật đầy đủ tình trạng phát triển và thu mua </a:t>
            </a:r>
            <a:r>
              <a:rPr lang="en-US" sz="2400" smtClean="0">
                <a:solidFill>
                  <a:srgbClr val="FF0000"/>
                </a:solidFill>
              </a:rPr>
              <a:t>NPL</a:t>
            </a:r>
          </a:p>
          <a:p>
            <a:pPr marL="0" lvl="0" indent="0" algn="just">
              <a:buNone/>
            </a:pPr>
            <a:endParaRPr lang="en-US" sz="500">
              <a:solidFill>
                <a:srgbClr val="FF0000"/>
              </a:solidFill>
            </a:endParaRPr>
          </a:p>
          <a:p>
            <a:pPr lvl="0" algn="just"/>
            <a:r>
              <a:rPr lang="en-US" sz="2400"/>
              <a:t>Hoàn thành mọi thủ tục đảm bảo cho việc thanh </a:t>
            </a:r>
            <a:r>
              <a:rPr lang="en-US" sz="2400" smtClean="0"/>
              <a:t>toán</a:t>
            </a:r>
            <a:endParaRPr lang="en-US" sz="2400" dirty="0" smtClean="0"/>
          </a:p>
          <a:p>
            <a:pPr algn="just"/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7.1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7.2.1 </a:t>
            </a:r>
            <a:r>
              <a:rPr lang="en-US" sz="2800" dirty="0" err="1"/>
              <a:t>Nghiên</a:t>
            </a:r>
            <a:r>
              <a:rPr lang="en-US" sz="2800" dirty="0"/>
              <a:t> </a:t>
            </a:r>
            <a:r>
              <a:rPr lang="en-US" sz="2800" dirty="0" err="1"/>
              <a:t>cứu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tìm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/>
              <a:t>,..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(pantone book),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(swatch)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(layout)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cuốn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: </a:t>
            </a:r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nội</a:t>
            </a:r>
            <a:r>
              <a:rPr lang="en-US" sz="2800" dirty="0">
                <a:solidFill>
                  <a:srgbClr val="FF0000"/>
                </a:solidFill>
              </a:rPr>
              <a:t> dung: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cỡ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hình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dạng</a:t>
            </a:r>
            <a:r>
              <a:rPr lang="en-US" sz="2800" dirty="0">
                <a:solidFill>
                  <a:srgbClr val="FF0000"/>
                </a:solidFill>
              </a:rPr>
              <a:t>,…</a:t>
            </a:r>
          </a:p>
          <a:p>
            <a:pPr marL="0" indent="0" algn="just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nút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52908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7.2.1 </a:t>
            </a:r>
            <a:r>
              <a:rPr lang="en-US" sz="2800" dirty="0" err="1">
                <a:solidFill>
                  <a:srgbClr val="0000FF"/>
                </a:solidFill>
              </a:rPr>
              <a:t>Nghiên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cứu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tài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liệu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kỹ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 smtClean="0">
                <a:solidFill>
                  <a:srgbClr val="0000FF"/>
                </a:solidFill>
              </a:rPr>
              <a:t>thuật</a:t>
            </a:r>
            <a:endParaRPr lang="en-US" sz="2800" dirty="0" smtClean="0">
              <a:solidFill>
                <a:srgbClr val="0000FF"/>
              </a:solidFill>
            </a:endParaRPr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NPL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 </a:t>
            </a:r>
            <a:r>
              <a:rPr lang="en-US" sz="2800" dirty="0" err="1"/>
              <a:t>xà</a:t>
            </a:r>
            <a:r>
              <a:rPr lang="en-US" sz="2800" dirty="0"/>
              <a:t> </a:t>
            </a:r>
            <a:r>
              <a:rPr lang="en-US" sz="2800" dirty="0" err="1" smtClean="0"/>
              <a:t>cừ</a:t>
            </a:r>
            <a:endParaRPr lang="en-US" sz="2800" dirty="0" smtClean="0"/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thước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:</a:t>
            </a:r>
            <a:r>
              <a:rPr lang="en-US" sz="2800" dirty="0"/>
              <a:t> qua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, ta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5514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7.2.2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 </a:t>
            </a:r>
            <a:r>
              <a:rPr lang="en-US" sz="2800" dirty="0" err="1">
                <a:solidFill>
                  <a:srgbClr val="0000FF"/>
                </a:solidFill>
              </a:rPr>
              <a:t>trên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đơn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đặt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của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en-US" sz="2800" dirty="0" err="1" smtClean="0"/>
              <a:t>Câu</a:t>
            </a:r>
            <a:r>
              <a:rPr lang="en-US" sz="2800" dirty="0" smtClean="0"/>
              <a:t> </a:t>
            </a:r>
            <a:r>
              <a:rPr lang="en-US" sz="2800" dirty="0" err="1" smtClean="0"/>
              <a:t>hỏi</a:t>
            </a:r>
            <a:r>
              <a:rPr lang="en-US" sz="2800" dirty="0" smtClean="0"/>
              <a:t>:</a:t>
            </a:r>
          </a:p>
          <a:p>
            <a:pPr marL="0" indent="0" algn="just">
              <a:buNone/>
            </a:pP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smtClean="0"/>
              <a:t>may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gì</a:t>
            </a:r>
            <a:r>
              <a:rPr lang="en-US" sz="2800" dirty="0"/>
              <a:t>?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6942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7.2.2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 </a:t>
            </a:r>
            <a:r>
              <a:rPr lang="en-US" sz="2800" dirty="0" err="1">
                <a:solidFill>
                  <a:srgbClr val="0000FF"/>
                </a:solidFill>
              </a:rPr>
              <a:t>trên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đơn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đặt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của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en-US" sz="2800" dirty="0" smtClean="0"/>
              <a:t>    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hết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.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: </a:t>
            </a:r>
            <a:r>
              <a:rPr lang="en-US" sz="2800" dirty="0" err="1"/>
              <a:t>số</a:t>
            </a:r>
            <a:r>
              <a:rPr lang="en-US" sz="2800" dirty="0"/>
              <a:t> PO#,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phép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tên</a:t>
            </a:r>
            <a:r>
              <a:rPr lang="en-US" sz="2800" dirty="0"/>
              <a:t> account,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size,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size,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L/C,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4097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7.2.3 </a:t>
            </a:r>
            <a:r>
              <a:rPr lang="en-US" sz="2800" dirty="0" err="1">
                <a:solidFill>
                  <a:srgbClr val="0000FF"/>
                </a:solidFill>
              </a:rPr>
              <a:t>Sản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phẩm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mẫu</a:t>
            </a:r>
            <a:r>
              <a:rPr lang="en-US" sz="2800" dirty="0">
                <a:solidFill>
                  <a:srgbClr val="0000FF"/>
                </a:solidFill>
              </a:rPr>
              <a:t> (reference </a:t>
            </a:r>
            <a:r>
              <a:rPr lang="en-US" sz="2800" dirty="0" err="1">
                <a:solidFill>
                  <a:srgbClr val="0000FF"/>
                </a:solidFill>
              </a:rPr>
              <a:t>smpl</a:t>
            </a:r>
            <a:r>
              <a:rPr lang="en-US" sz="2800" dirty="0">
                <a:solidFill>
                  <a:srgbClr val="0000FF"/>
                </a:solidFill>
              </a:rPr>
              <a:t>):</a:t>
            </a:r>
          </a:p>
          <a:p>
            <a:pPr marL="0" indent="0" algn="just">
              <a:buNone/>
            </a:pPr>
            <a:r>
              <a:rPr lang="en-US" sz="2800" dirty="0" smtClean="0"/>
              <a:t>   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do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hồi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nguyên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tương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giữa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đường</a:t>
            </a:r>
            <a:r>
              <a:rPr lang="en-US" sz="2800" dirty="0">
                <a:solidFill>
                  <a:srgbClr val="FF0000"/>
                </a:solidFill>
              </a:rPr>
              <a:t> may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,..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7868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7.2.4 Swatch </a:t>
            </a:r>
            <a:r>
              <a:rPr lang="en-US" sz="2800" dirty="0" err="1">
                <a:solidFill>
                  <a:srgbClr val="0000FF"/>
                </a:solidFill>
              </a:rPr>
              <a:t>mẫu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vải</a:t>
            </a:r>
            <a:endParaRPr lang="en-US" sz="2800" dirty="0">
              <a:solidFill>
                <a:srgbClr val="0000FF"/>
              </a:solidFill>
            </a:endParaRPr>
          </a:p>
          <a:p>
            <a:pPr marL="0" indent="0" algn="just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     </a:t>
            </a:r>
            <a:r>
              <a:rPr lang="en-US" sz="2800" dirty="0" err="1" smtClean="0">
                <a:solidFill>
                  <a:srgbClr val="FF0000"/>
                </a:solidFill>
              </a:rPr>
              <a:t>Là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thật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hoặc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cấp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/>
              <a:t>,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, so </a:t>
            </a:r>
            <a:r>
              <a:rPr lang="en-US" sz="2800" dirty="0" err="1"/>
              <a:t>sánh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/>
              <a:t>trà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dày</a:t>
            </a:r>
            <a:r>
              <a:rPr lang="en-US" sz="2800" dirty="0"/>
              <a:t>,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,…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hay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4575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7.2.5 </a:t>
            </a:r>
            <a:r>
              <a:rPr lang="en-US" sz="2800" dirty="0" err="1">
                <a:solidFill>
                  <a:srgbClr val="0000FF"/>
                </a:solidFill>
              </a:rPr>
              <a:t>Định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mức</a:t>
            </a:r>
            <a:r>
              <a:rPr lang="en-US" sz="2800" dirty="0">
                <a:solidFill>
                  <a:srgbClr val="0000FF"/>
                </a:solidFill>
              </a:rPr>
              <a:t> NPL</a:t>
            </a:r>
          </a:p>
          <a:p>
            <a:pPr marL="0" indent="0" algn="just">
              <a:buNone/>
            </a:pPr>
            <a:r>
              <a:rPr lang="en-US" sz="2800" dirty="0" smtClean="0"/>
              <a:t>    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. Qua </a:t>
            </a:r>
            <a:r>
              <a:rPr lang="en-US" sz="2800" dirty="0" err="1"/>
              <a:t>đó</a:t>
            </a:r>
            <a:r>
              <a:rPr lang="en-US" sz="2800" dirty="0"/>
              <a:t>, ta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đặt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  <a:r>
              <a:rPr lang="en-US" sz="2800" dirty="0"/>
              <a:t>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hay </a:t>
            </a:r>
            <a:r>
              <a:rPr lang="en-US" sz="2800" dirty="0" err="1"/>
              <a:t>lãng</a:t>
            </a:r>
            <a:r>
              <a:rPr lang="en-US" sz="2800" dirty="0"/>
              <a:t> </a:t>
            </a:r>
            <a:r>
              <a:rPr lang="en-US" sz="2800" dirty="0" err="1"/>
              <a:t>phí</a:t>
            </a:r>
            <a:r>
              <a:rPr lang="en-US" sz="2800" dirty="0"/>
              <a:t> NPL.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7059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7.2.6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 </a:t>
            </a:r>
            <a:r>
              <a:rPr lang="en-US" sz="2800" dirty="0" err="1">
                <a:solidFill>
                  <a:srgbClr val="0000FF"/>
                </a:solidFill>
              </a:rPr>
              <a:t>cập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nhật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các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tiêu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chuẩn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kỹ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thuật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của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các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loại</a:t>
            </a:r>
            <a:r>
              <a:rPr lang="en-US" sz="2800" dirty="0">
                <a:solidFill>
                  <a:srgbClr val="0000FF"/>
                </a:solidFill>
              </a:rPr>
              <a:t> NPL </a:t>
            </a:r>
            <a:r>
              <a:rPr lang="en-US" sz="2800" dirty="0" err="1">
                <a:solidFill>
                  <a:srgbClr val="0000FF"/>
                </a:solidFill>
              </a:rPr>
              <a:t>từ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qua email</a:t>
            </a:r>
          </a:p>
          <a:p>
            <a:pPr marL="0" indent="0" algn="just">
              <a:buNone/>
            </a:pPr>
            <a:r>
              <a:rPr lang="en-US" sz="2800" dirty="0" smtClean="0"/>
              <a:t>    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,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bổ</a:t>
            </a:r>
            <a:r>
              <a:rPr lang="en-US" sz="2800" dirty="0"/>
              <a:t> sung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NPL.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endParaRPr lang="en-US" sz="2800" dirty="0" smtClean="0">
              <a:solidFill>
                <a:srgbClr val="0000FF"/>
              </a:solidFill>
            </a:endParaRPr>
          </a:p>
          <a:p>
            <a:pPr marL="0" indent="0" algn="just">
              <a:buNone/>
            </a:pPr>
            <a:r>
              <a:rPr lang="en-US" sz="2800" dirty="0" smtClean="0">
                <a:solidFill>
                  <a:srgbClr val="0000FF"/>
                </a:solidFill>
              </a:rPr>
              <a:t>7.2.7 </a:t>
            </a:r>
            <a:r>
              <a:rPr lang="en-US" sz="2800" dirty="0" err="1">
                <a:solidFill>
                  <a:srgbClr val="0000FF"/>
                </a:solidFill>
              </a:rPr>
              <a:t>Kế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hoạch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làm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việc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giữa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khách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hàng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và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bộ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phận</a:t>
            </a:r>
            <a:r>
              <a:rPr lang="en-US" sz="2800" dirty="0">
                <a:solidFill>
                  <a:srgbClr val="0000FF"/>
                </a:solidFill>
              </a:rPr>
              <a:t> QLĐH </a:t>
            </a:r>
            <a:r>
              <a:rPr lang="en-US" sz="2800" dirty="0" err="1">
                <a:solidFill>
                  <a:srgbClr val="0000FF"/>
                </a:solidFill>
              </a:rPr>
              <a:t>theo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từng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giai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đoạn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cụ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thể</a:t>
            </a:r>
            <a:r>
              <a:rPr lang="en-US" sz="2800" dirty="0">
                <a:solidFill>
                  <a:srgbClr val="0000FF"/>
                </a:solidFill>
              </a:rPr>
              <a:t>.</a:t>
            </a:r>
          </a:p>
          <a:p>
            <a:pPr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7.2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23380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 smtClean="0"/>
              <a:t>sau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NPL do </a:t>
            </a:r>
            <a:r>
              <a:rPr lang="en-US" sz="2800" dirty="0" err="1"/>
              <a:t>phòng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phòng</a:t>
            </a:r>
            <a:r>
              <a:rPr lang="en-US" sz="2800" dirty="0"/>
              <a:t> CAD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endParaRPr lang="en-US" sz="2800" dirty="0"/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Phân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tích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swatch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do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gửi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–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,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224678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 algn="just"/>
            <a:r>
              <a:rPr lang="en-US" sz="2400" dirty="0" err="1" smtClean="0">
                <a:solidFill>
                  <a:srgbClr val="FF0000"/>
                </a:solidFill>
              </a:rPr>
              <a:t>Xem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xét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kỹ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sản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phẩm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mẫu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tham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khảo</a:t>
            </a:r>
            <a:r>
              <a:rPr lang="en-US" sz="2400" dirty="0">
                <a:solidFill>
                  <a:srgbClr val="FF0000"/>
                </a:solidFill>
              </a:rPr>
              <a:t> (reference </a:t>
            </a:r>
            <a:r>
              <a:rPr lang="en-US" sz="2400" dirty="0" err="1">
                <a:solidFill>
                  <a:srgbClr val="FF0000"/>
                </a:solidFill>
              </a:rPr>
              <a:t>smpl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  <a:p>
            <a:pPr lvl="0" algn="just"/>
            <a:r>
              <a:rPr lang="en-US" sz="2400" dirty="0" err="1"/>
              <a:t>Cập</a:t>
            </a:r>
            <a:r>
              <a:rPr lang="en-US" sz="2400" dirty="0"/>
              <a:t> </a:t>
            </a:r>
            <a:r>
              <a:rPr lang="en-US" sz="2400" dirty="0" err="1"/>
              <a:t>nhật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</a:t>
            </a:r>
            <a:r>
              <a:rPr lang="en-US" sz="2400" dirty="0" err="1"/>
              <a:t>kỹ</a:t>
            </a:r>
            <a:r>
              <a:rPr lang="en-US" sz="2400" dirty="0"/>
              <a:t> </a:t>
            </a:r>
            <a:r>
              <a:rPr lang="en-US" sz="2400" dirty="0" err="1"/>
              <a:t>thuật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NPL </a:t>
            </a:r>
            <a:r>
              <a:rPr lang="en-US" sz="2400" dirty="0" err="1"/>
              <a:t>cần</a:t>
            </a:r>
            <a:r>
              <a:rPr lang="en-US" sz="2400" dirty="0"/>
              <a:t> </a:t>
            </a:r>
            <a:r>
              <a:rPr lang="en-US" sz="2400" dirty="0" err="1"/>
              <a:t>đặt</a:t>
            </a:r>
            <a:r>
              <a:rPr lang="en-US" sz="2400" dirty="0"/>
              <a:t> (do </a:t>
            </a:r>
            <a:r>
              <a:rPr lang="en-US" sz="2400" dirty="0" err="1"/>
              <a:t>khách</a:t>
            </a:r>
            <a:r>
              <a:rPr lang="en-US" sz="2400" dirty="0"/>
              <a:t> </a:t>
            </a:r>
            <a:r>
              <a:rPr lang="en-US" sz="2400" dirty="0" err="1"/>
              <a:t>hàng</a:t>
            </a:r>
            <a:r>
              <a:rPr lang="en-US" sz="2400" dirty="0"/>
              <a:t> </a:t>
            </a:r>
            <a:r>
              <a:rPr lang="en-US" sz="2400" dirty="0" err="1"/>
              <a:t>gửi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 smtClean="0"/>
              <a:t>).</a:t>
            </a:r>
          </a:p>
          <a:p>
            <a:pPr marL="400050" lvl="1" indent="0" algn="just">
              <a:buNone/>
            </a:pPr>
            <a:r>
              <a:rPr lang="en-US" sz="2400" u="sng" dirty="0" err="1"/>
              <a:t>Ví</a:t>
            </a:r>
            <a:r>
              <a:rPr lang="en-US" sz="2400" u="sng" dirty="0"/>
              <a:t> </a:t>
            </a:r>
            <a:r>
              <a:rPr lang="en-US" sz="2400" u="sng" dirty="0" err="1"/>
              <a:t>dụ</a:t>
            </a:r>
            <a:r>
              <a:rPr lang="en-US" sz="2400" dirty="0"/>
              <a:t>: </a:t>
            </a:r>
            <a:r>
              <a:rPr lang="en-US" sz="2400" dirty="0" err="1"/>
              <a:t>Nghiên</a:t>
            </a:r>
            <a:r>
              <a:rPr lang="en-US" sz="2400" dirty="0"/>
              <a:t> </a:t>
            </a:r>
            <a:r>
              <a:rPr lang="en-US" sz="2400" dirty="0" err="1"/>
              <a:t>cứu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(</a:t>
            </a:r>
            <a:r>
              <a:rPr lang="en-US" sz="2400" dirty="0" err="1"/>
              <a:t>vải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r>
              <a:rPr lang="en-US" sz="2400" dirty="0"/>
              <a:t> (</a:t>
            </a:r>
            <a:r>
              <a:rPr lang="en-US" sz="2400" dirty="0" err="1"/>
              <a:t>chất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)</a:t>
            </a:r>
          </a:p>
          <a:p>
            <a:pPr marL="1257300" lvl="3" indent="0" algn="just">
              <a:buNone/>
            </a:pPr>
            <a:r>
              <a:rPr lang="en-US" sz="2400" dirty="0" err="1"/>
              <a:t>Trọng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 err="1" smtClean="0"/>
              <a:t>Cấu</a:t>
            </a:r>
            <a:r>
              <a:rPr lang="en-US" sz="2400" dirty="0" smtClean="0"/>
              <a:t> </a:t>
            </a:r>
            <a:r>
              <a:rPr lang="en-US" sz="2400" dirty="0" err="1"/>
              <a:t>trúc</a:t>
            </a:r>
            <a:r>
              <a:rPr lang="en-US" sz="2400" dirty="0"/>
              <a:t> </a:t>
            </a:r>
            <a:r>
              <a:rPr lang="en-US" sz="2400" dirty="0" err="1"/>
              <a:t>dệt</a:t>
            </a:r>
            <a:r>
              <a:rPr lang="en-US" sz="2400" dirty="0"/>
              <a:t> </a:t>
            </a:r>
            <a:r>
              <a:rPr lang="en-US" sz="2400" dirty="0" err="1"/>
              <a:t>vải</a:t>
            </a:r>
            <a:endParaRPr lang="en-US" sz="2400" dirty="0"/>
          </a:p>
          <a:p>
            <a:pPr marL="1257300" lvl="3" indent="0" algn="just">
              <a:buNone/>
            </a:pPr>
            <a:r>
              <a:rPr lang="en-US" sz="2400" dirty="0"/>
              <a:t>Pantone </a:t>
            </a:r>
            <a:r>
              <a:rPr lang="en-US" sz="2400" dirty="0" err="1"/>
              <a:t>màu</a:t>
            </a:r>
            <a:r>
              <a:rPr lang="en-US" sz="2400" dirty="0"/>
              <a:t> – color guide: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pantone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err="1"/>
              <a:t>khác</a:t>
            </a:r>
            <a:r>
              <a:rPr lang="en-US" sz="2400"/>
              <a:t> </a:t>
            </a:r>
            <a:r>
              <a:rPr lang="en-US" sz="2400" smtClean="0"/>
              <a:t>nhau</a:t>
            </a:r>
            <a:endParaRPr lang="en-US" sz="2400" dirty="0"/>
          </a:p>
          <a:p>
            <a:pPr marL="0" indent="0" algn="just">
              <a:buNone/>
            </a:pPr>
            <a:r>
              <a:rPr lang="en-US" sz="2400" smtClean="0">
                <a:solidFill>
                  <a:srgbClr val="0000FF"/>
                </a:solidFill>
              </a:rPr>
              <a:t>Căn </a:t>
            </a:r>
            <a:r>
              <a:rPr lang="en-US" sz="2400">
                <a:solidFill>
                  <a:srgbClr val="0000FF"/>
                </a:solidFill>
              </a:rPr>
              <a:t>cứ thông tin khách hàng gửi, cán bộ quản lý đơn hàng liên hệ với nhà cung ứng vật tư để triển khai đơn hàng</a:t>
            </a:r>
            <a:r>
              <a:rPr lang="en-US" sz="2400" smtClean="0">
                <a:solidFill>
                  <a:srgbClr val="0000FF"/>
                </a:solidFill>
              </a:rPr>
              <a:t>.</a:t>
            </a:r>
            <a:endParaRPr lang="en-US" sz="2400" dirty="0">
              <a:solidFill>
                <a:srgbClr val="0000FF"/>
              </a:solidFill>
            </a:endParaRP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7.3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NPL</a:t>
            </a:r>
          </a:p>
        </p:txBody>
      </p:sp>
    </p:spTree>
    <p:extLst>
      <p:ext uri="{BB962C8B-B14F-4D97-AF65-F5344CB8AC3E}">
        <p14:creationId xmlns:p14="http://schemas.microsoft.com/office/powerpoint/2010/main" val="344296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do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hoặc</a:t>
            </a:r>
            <a:r>
              <a:rPr lang="en-US" sz="2800" dirty="0"/>
              <a:t> do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 NPL – Purchasing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tuân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nơi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.</a:t>
            </a:r>
          </a:p>
          <a:p>
            <a:pPr marL="0" lv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4995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     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NPL,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sẽ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lập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một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danh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loại</a:t>
            </a:r>
            <a:r>
              <a:rPr lang="en-US" sz="2800" dirty="0">
                <a:solidFill>
                  <a:srgbClr val="FF0000"/>
                </a:solidFill>
              </a:rPr>
              <a:t> NPL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từng</a:t>
            </a:r>
            <a:r>
              <a:rPr lang="en-US" sz="2800" dirty="0">
                <a:solidFill>
                  <a:srgbClr val="FF0000"/>
                </a:solidFill>
              </a:rPr>
              <a:t> size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mã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như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dùng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trong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).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7.4 </a:t>
            </a:r>
            <a:r>
              <a:rPr lang="en-US" sz="3200" dirty="0" err="1"/>
              <a:t>Giai</a:t>
            </a:r>
            <a:r>
              <a:rPr lang="en-US" sz="3200" dirty="0"/>
              <a:t> </a:t>
            </a:r>
            <a:r>
              <a:rPr lang="en-US" sz="3200" dirty="0" err="1"/>
              <a:t>đoạn</a:t>
            </a:r>
            <a:r>
              <a:rPr lang="en-US" sz="3200" dirty="0"/>
              <a:t>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NPL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1258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smtClean="0">
                <a:solidFill>
                  <a:srgbClr val="FF0000"/>
                </a:solidFill>
              </a:rPr>
              <a:t>Lap-dip </a:t>
            </a:r>
            <a:r>
              <a:rPr lang="en-US" sz="2800" dirty="0" err="1" smtClean="0">
                <a:solidFill>
                  <a:srgbClr val="FF0000"/>
                </a:solidFill>
              </a:rPr>
              <a:t>là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mẫu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được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thử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nghiệm</a:t>
            </a:r>
            <a:r>
              <a:rPr lang="en-US" sz="2800" dirty="0" smtClean="0">
                <a:solidFill>
                  <a:srgbClr val="FF0000"/>
                </a:solidFill>
              </a:rPr>
              <a:t> do NCC </a:t>
            </a:r>
            <a:r>
              <a:rPr lang="en-US" sz="2800" dirty="0" err="1" smtClean="0">
                <a:solidFill>
                  <a:srgbClr val="FF0000"/>
                </a:solidFill>
              </a:rPr>
              <a:t>thực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hiện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trên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loại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thuốc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nhuộm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với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tỉ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lệ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nhau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nhằm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đáp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ứng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đúng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ánh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màu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vải</a:t>
            </a:r>
            <a:r>
              <a:rPr lang="en-US" sz="2800" dirty="0" smtClean="0">
                <a:solidFill>
                  <a:srgbClr val="FF0000"/>
                </a:solidFill>
              </a:rPr>
              <a:t>/</a:t>
            </a:r>
            <a:r>
              <a:rPr lang="en-US" sz="2800" dirty="0" err="1" smtClean="0">
                <a:solidFill>
                  <a:srgbClr val="FF0000"/>
                </a:solidFill>
              </a:rPr>
              <a:t>sợi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như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khách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hàng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yêu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cầu</a:t>
            </a:r>
            <a:r>
              <a:rPr lang="en-US" sz="2800" dirty="0" smtClean="0">
                <a:solidFill>
                  <a:srgbClr val="FF0000"/>
                </a:solidFill>
              </a:rPr>
              <a:t>.</a:t>
            </a:r>
          </a:p>
          <a:p>
            <a:pPr algn="just"/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Lap-dip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soi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(light box machine </a:t>
            </a:r>
            <a:r>
              <a:rPr lang="en-US" sz="2800" dirty="0" err="1"/>
              <a:t>hoặc</a:t>
            </a:r>
            <a:r>
              <a:rPr lang="en-US" sz="2800" dirty="0"/>
              <a:t> spectrometer)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7.5 </a:t>
            </a:r>
            <a:r>
              <a:rPr lang="en-US" sz="3200" dirty="0" err="1"/>
              <a:t>Giới</a:t>
            </a:r>
            <a:r>
              <a:rPr lang="en-US" sz="3200" dirty="0"/>
              <a:t> </a:t>
            </a:r>
            <a:r>
              <a:rPr lang="en-US" sz="3200" dirty="0" err="1"/>
              <a:t>thiệu</a:t>
            </a:r>
            <a:r>
              <a:rPr lang="en-US" sz="3200" dirty="0"/>
              <a:t> </a:t>
            </a:r>
            <a:r>
              <a:rPr lang="en-US" sz="3200" dirty="0" err="1"/>
              <a:t>về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Lap-dip</a:t>
            </a:r>
          </a:p>
        </p:txBody>
      </p:sp>
    </p:spTree>
    <p:extLst>
      <p:ext uri="{BB962C8B-B14F-4D97-AF65-F5344CB8AC3E}">
        <p14:creationId xmlns:p14="http://schemas.microsoft.com/office/powerpoint/2010/main" val="2858173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7.6.1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tin</a:t>
            </a:r>
          </a:p>
          <a:p>
            <a:pPr marL="0" indent="0" algn="just">
              <a:buNone/>
            </a:pPr>
            <a:r>
              <a:rPr lang="en-US" sz="2800" dirty="0" smtClean="0"/>
              <a:t> 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thành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trọng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riêng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cấu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trúc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tính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khổ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dệt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màu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co </a:t>
            </a:r>
            <a:r>
              <a:rPr lang="en-US" sz="2800" dirty="0" err="1">
                <a:solidFill>
                  <a:srgbClr val="FF0000"/>
                </a:solidFill>
              </a:rPr>
              <a:t>rút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(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tròn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bao</a:t>
            </a:r>
            <a:r>
              <a:rPr lang="en-US" sz="2800" dirty="0">
                <a:solidFill>
                  <a:srgbClr val="FF0000"/>
                </a:solidFill>
              </a:rPr>
              <a:t>),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trên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cuộn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,...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689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7.6.1 </a:t>
            </a:r>
            <a:r>
              <a:rPr lang="en-US" sz="2800" dirty="0" err="1">
                <a:solidFill>
                  <a:srgbClr val="0000FF"/>
                </a:solidFill>
              </a:rPr>
              <a:t>Thông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smtClean="0">
                <a:solidFill>
                  <a:srgbClr val="0000FF"/>
                </a:solidFill>
              </a:rPr>
              <a:t>tin</a:t>
            </a:r>
          </a:p>
          <a:p>
            <a:pPr algn="just"/>
            <a:r>
              <a:rPr lang="en-US" sz="2800" dirty="0" err="1" smtClean="0"/>
              <a:t>Mex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khổ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rộng</a:t>
            </a:r>
            <a:r>
              <a:rPr lang="en-US" sz="2800" dirty="0"/>
              <a:t> </a:t>
            </a:r>
            <a:r>
              <a:rPr lang="en-US" sz="2800" dirty="0" err="1"/>
              <a:t>biên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ép</a:t>
            </a:r>
            <a:r>
              <a:rPr lang="en-US" sz="2800" dirty="0"/>
              <a:t> </a:t>
            </a:r>
            <a:r>
              <a:rPr lang="en-US" sz="2800" dirty="0" err="1"/>
              <a:t>dán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giãn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Chỉ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, chi </a:t>
            </a:r>
            <a:r>
              <a:rPr lang="en-US" sz="2800" dirty="0" err="1"/>
              <a:t>số</a:t>
            </a:r>
            <a:r>
              <a:rPr lang="en-US" sz="2800" dirty="0"/>
              <a:t>, </a:t>
            </a:r>
            <a:r>
              <a:rPr lang="en-US" sz="2800" dirty="0" err="1"/>
              <a:t>độ</a:t>
            </a:r>
            <a:r>
              <a:rPr lang="en-US" sz="2800" dirty="0"/>
              <a:t> co </a:t>
            </a:r>
            <a:r>
              <a:rPr lang="en-US" sz="2800" dirty="0" err="1"/>
              <a:t>rút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mét</a:t>
            </a:r>
            <a:r>
              <a:rPr lang="en-US" sz="2800" dirty="0"/>
              <a:t>/</a:t>
            </a:r>
            <a:r>
              <a:rPr lang="en-US" sz="2800" dirty="0" err="1"/>
              <a:t>cuộn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: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Nhãn</a:t>
            </a:r>
            <a:r>
              <a:rPr lang="en-US" sz="2800" dirty="0"/>
              <a:t>: </a:t>
            </a:r>
            <a:r>
              <a:rPr lang="en-US" sz="2800" dirty="0" err="1"/>
              <a:t>Thông</a:t>
            </a:r>
            <a:r>
              <a:rPr lang="en-US" sz="2800" dirty="0"/>
              <a:t> tin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nhãn</a:t>
            </a:r>
            <a:r>
              <a:rPr lang="en-US" sz="2800" dirty="0"/>
              <a:t>, </a:t>
            </a:r>
            <a:r>
              <a:rPr lang="en-US" sz="2800" dirty="0" err="1"/>
              <a:t>ngôn</a:t>
            </a:r>
            <a:r>
              <a:rPr lang="en-US" sz="2800" dirty="0"/>
              <a:t> </a:t>
            </a:r>
            <a:r>
              <a:rPr lang="en-US" sz="2800" dirty="0" err="1"/>
              <a:t>ngữ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nền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, layout,…</a:t>
            </a:r>
          </a:p>
          <a:p>
            <a:pPr algn="just"/>
            <a:r>
              <a:rPr lang="en-US" sz="2800" dirty="0" err="1"/>
              <a:t>Nút</a:t>
            </a:r>
            <a:r>
              <a:rPr lang="en-US" sz="2800" dirty="0"/>
              <a:t>: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kính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,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/>
              <a:t>…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115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7.6.2 </a:t>
            </a:r>
            <a:r>
              <a:rPr lang="en-US" sz="2800" dirty="0" err="1">
                <a:solidFill>
                  <a:srgbClr val="0000FF"/>
                </a:solidFill>
              </a:rPr>
              <a:t>Thời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gian</a:t>
            </a:r>
            <a:endParaRPr lang="en-US" sz="2800" dirty="0">
              <a:solidFill>
                <a:srgbClr val="0000FF"/>
              </a:solidFill>
            </a:endParaRPr>
          </a:p>
          <a:p>
            <a:pPr marL="0" indent="0" algn="just">
              <a:buNone/>
            </a:pPr>
            <a:r>
              <a:rPr lang="en-US" sz="2800" dirty="0" smtClean="0"/>
              <a:t>    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sống</a:t>
            </a:r>
            <a:r>
              <a:rPr lang="en-US" sz="2800" dirty="0"/>
              <a:t>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xu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tranh</a:t>
            </a:r>
            <a:r>
              <a:rPr lang="en-US" sz="2800" dirty="0"/>
              <a:t> gay </a:t>
            </a:r>
            <a:r>
              <a:rPr lang="en-US" sz="2800" dirty="0" err="1"/>
              <a:t>gắt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nay.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xem</a:t>
            </a:r>
            <a:r>
              <a:rPr lang="en-US" sz="2800" dirty="0"/>
              <a:t> </a:t>
            </a:r>
            <a:r>
              <a:rPr lang="en-US" sz="2800" dirty="0" err="1"/>
              <a:t>xét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kiện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NPL.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6928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1000" y="1951037"/>
            <a:ext cx="83058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7.6.3 </a:t>
            </a:r>
            <a:r>
              <a:rPr lang="en-US" sz="2800" dirty="0" err="1">
                <a:solidFill>
                  <a:srgbClr val="0000FF"/>
                </a:solidFill>
              </a:rPr>
              <a:t>Chuẩn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bị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đàm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phán</a:t>
            </a:r>
            <a:r>
              <a:rPr lang="en-US" sz="2800" dirty="0">
                <a:solidFill>
                  <a:srgbClr val="0000FF"/>
                </a:solidFill>
              </a:rPr>
              <a:t>, </a:t>
            </a:r>
            <a:r>
              <a:rPr lang="en-US" sz="2800" err="1">
                <a:solidFill>
                  <a:srgbClr val="0000FF"/>
                </a:solidFill>
              </a:rPr>
              <a:t>thương</a:t>
            </a:r>
            <a:r>
              <a:rPr lang="en-US" sz="2800">
                <a:solidFill>
                  <a:srgbClr val="0000FF"/>
                </a:solidFill>
              </a:rPr>
              <a:t> </a:t>
            </a:r>
            <a:r>
              <a:rPr lang="en-US" sz="2800" smtClean="0">
                <a:solidFill>
                  <a:srgbClr val="0000FF"/>
                </a:solidFill>
              </a:rPr>
              <a:t>lượng</a:t>
            </a:r>
            <a:endParaRPr lang="en-US" sz="2800" dirty="0">
              <a:solidFill>
                <a:srgbClr val="0000FF"/>
              </a:solidFill>
            </a:endParaRPr>
          </a:p>
          <a:p>
            <a:pPr algn="just"/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,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/>
              <a:t>Thu </a:t>
            </a:r>
            <a:r>
              <a:rPr lang="en-US" sz="2800" dirty="0" err="1"/>
              <a:t>thập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đưa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Lựa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đàm</a:t>
            </a:r>
            <a:r>
              <a:rPr lang="en-US" sz="2800" dirty="0"/>
              <a:t> </a:t>
            </a:r>
            <a:r>
              <a:rPr lang="en-US" sz="2800" dirty="0" err="1"/>
              <a:t>phán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7058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510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00FF"/>
                </a:solidFill>
              </a:rPr>
              <a:t>7.6.4 </a:t>
            </a:r>
            <a:r>
              <a:rPr lang="en-US" sz="2800" dirty="0" err="1">
                <a:solidFill>
                  <a:srgbClr val="0000FF"/>
                </a:solidFill>
              </a:rPr>
              <a:t>Năng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lực</a:t>
            </a:r>
            <a:r>
              <a:rPr lang="en-US" sz="2800" dirty="0">
                <a:solidFill>
                  <a:srgbClr val="0000FF"/>
                </a:solidFill>
              </a:rPr>
              <a:t>, </a:t>
            </a:r>
            <a:r>
              <a:rPr lang="en-US" sz="2800" dirty="0" err="1">
                <a:solidFill>
                  <a:srgbClr val="0000FF"/>
                </a:solidFill>
              </a:rPr>
              <a:t>uy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tín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và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nghệ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thuật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trong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đàm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phán</a:t>
            </a:r>
            <a:r>
              <a:rPr lang="en-US" sz="2800" dirty="0">
                <a:solidFill>
                  <a:srgbClr val="0000FF"/>
                </a:solidFill>
              </a:rPr>
              <a:t>, </a:t>
            </a:r>
            <a:r>
              <a:rPr lang="en-US" sz="2800" dirty="0" err="1">
                <a:solidFill>
                  <a:srgbClr val="0000FF"/>
                </a:solidFill>
              </a:rPr>
              <a:t>thương</a:t>
            </a:r>
            <a:r>
              <a:rPr lang="en-US" sz="2800" dirty="0">
                <a:solidFill>
                  <a:srgbClr val="0000FF"/>
                </a:solidFill>
              </a:rPr>
              <a:t> </a:t>
            </a:r>
            <a:r>
              <a:rPr lang="en-US" sz="2800" dirty="0" err="1">
                <a:solidFill>
                  <a:srgbClr val="0000FF"/>
                </a:solidFill>
              </a:rPr>
              <a:t>lượng</a:t>
            </a:r>
            <a:endParaRPr lang="en-US" sz="2800" dirty="0">
              <a:solidFill>
                <a:srgbClr val="0000FF"/>
              </a:solidFill>
            </a:endParaRPr>
          </a:p>
          <a:p>
            <a:pPr algn="just"/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,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uy</a:t>
            </a:r>
            <a:r>
              <a:rPr lang="en-US" sz="2800" dirty="0"/>
              <a:t>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lực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458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7.6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yếu</a:t>
            </a:r>
            <a:r>
              <a:rPr lang="en-US" sz="3200" dirty="0"/>
              <a:t> </a:t>
            </a:r>
            <a:r>
              <a:rPr lang="en-US" sz="3200" dirty="0" err="1"/>
              <a:t>tố</a:t>
            </a:r>
            <a:r>
              <a:rPr lang="en-US" sz="3200" dirty="0"/>
              <a:t> </a:t>
            </a:r>
            <a:r>
              <a:rPr lang="en-US" sz="3200" dirty="0" err="1"/>
              <a:t>ảnh</a:t>
            </a:r>
            <a:r>
              <a:rPr lang="en-US" sz="3200" dirty="0"/>
              <a:t> </a:t>
            </a:r>
            <a:r>
              <a:rPr lang="en-US" sz="3200" dirty="0" err="1"/>
              <a:t>hưởng</a:t>
            </a:r>
            <a:r>
              <a:rPr lang="en-US" sz="3200" dirty="0"/>
              <a:t> </a:t>
            </a:r>
            <a:r>
              <a:rPr lang="en-US" sz="3200" dirty="0" err="1"/>
              <a:t>đến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đàm</a:t>
            </a:r>
            <a:r>
              <a:rPr lang="en-US" sz="3200" dirty="0"/>
              <a:t> </a:t>
            </a:r>
            <a:r>
              <a:rPr lang="en-US" sz="3200" dirty="0" err="1"/>
              <a:t>phán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thương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8233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kiến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môn</a:t>
            </a:r>
            <a:r>
              <a:rPr lang="en-US" sz="2800" dirty="0"/>
              <a:t> </a:t>
            </a:r>
            <a:r>
              <a:rPr lang="en-US" sz="2800" dirty="0" err="1"/>
              <a:t>sâu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xơ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;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nghệ</a:t>
            </a:r>
            <a:r>
              <a:rPr lang="en-US" sz="2800" dirty="0"/>
              <a:t> </a:t>
            </a:r>
            <a:r>
              <a:rPr lang="en-US" sz="2800" dirty="0" err="1"/>
              <a:t>dệt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giai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vài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nghiệm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lĩnh</a:t>
            </a:r>
            <a:r>
              <a:rPr lang="en-US" sz="2800" dirty="0"/>
              <a:t> </a:t>
            </a:r>
            <a:r>
              <a:rPr lang="en-US" sz="2800" dirty="0" err="1"/>
              <a:t>vực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trang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333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vế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gặp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biện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thập</a:t>
            </a:r>
            <a:r>
              <a:rPr lang="en-US" sz="2800" dirty="0"/>
              <a:t>, </a:t>
            </a:r>
            <a:r>
              <a:rPr lang="en-US" sz="2800" dirty="0" err="1"/>
              <a:t>khảo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sợi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 smtClean="0"/>
              <a:t>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/>
              <a:t>Ưu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thuyết</a:t>
            </a:r>
            <a:r>
              <a:rPr lang="en-US" sz="2800" dirty="0"/>
              <a:t> </a:t>
            </a:r>
            <a:r>
              <a:rPr lang="en-US" sz="2800" dirty="0" err="1"/>
              <a:t>phục</a:t>
            </a:r>
            <a:endParaRPr lang="en-US" sz="2800" dirty="0"/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7.7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vải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13040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PL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,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giản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1: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,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dựa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, TLKT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TCKT </a:t>
            </a:r>
            <a:r>
              <a:rPr lang="en-US" sz="2800" dirty="0" err="1"/>
              <a:t>của</a:t>
            </a:r>
            <a:r>
              <a:rPr lang="en-US" sz="2800" dirty="0"/>
              <a:t> PL.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2: 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đến</a:t>
            </a:r>
            <a:r>
              <a:rPr lang="en-US" sz="2800" dirty="0"/>
              <a:t> NCC.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NCC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 (</a:t>
            </a:r>
            <a:r>
              <a:rPr lang="en-US" sz="2800" dirty="0" err="1"/>
              <a:t>hoặc</a:t>
            </a:r>
            <a:r>
              <a:rPr lang="en-US" sz="2800" dirty="0"/>
              <a:t> L/D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may)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thỏa</a:t>
            </a:r>
            <a:r>
              <a:rPr lang="en-US" sz="2800" dirty="0"/>
              <a:t> </a:t>
            </a:r>
            <a:r>
              <a:rPr lang="en-US" sz="2800" dirty="0" err="1"/>
              <a:t>thuận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khoản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2220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3: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thử</a:t>
            </a:r>
            <a:r>
              <a:rPr lang="en-US" sz="2800" dirty="0"/>
              <a:t>.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KH. 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4: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5: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(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,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,…)</a:t>
            </a:r>
          </a:p>
          <a:p>
            <a:pPr lvl="0" algn="just"/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152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6: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cam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,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7: </a:t>
            </a:r>
            <a:r>
              <a:rPr lang="en-US" sz="2800" dirty="0" err="1"/>
              <a:t>Nếu</a:t>
            </a:r>
            <a:r>
              <a:rPr lang="en-US" sz="2800" dirty="0"/>
              <a:t> PL </a:t>
            </a:r>
            <a:r>
              <a:rPr lang="en-US" sz="2800" dirty="0" err="1"/>
              <a:t>mua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tờ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383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7</a:t>
            </a:r>
            <a:r>
              <a:rPr lang="en-US" sz="3200" dirty="0" smtClean="0"/>
              <a:t>. </a:t>
            </a:r>
            <a:r>
              <a:rPr lang="en-US" sz="3200" dirty="0" err="1" smtClean="0"/>
              <a:t>Đặt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8: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,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KH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9: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Bước</a:t>
            </a:r>
            <a:r>
              <a:rPr lang="en-US" sz="2800" dirty="0">
                <a:solidFill>
                  <a:srgbClr val="0000FF"/>
                </a:solidFill>
              </a:rPr>
              <a:t> 10: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,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nợ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6106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7.8 </a:t>
            </a:r>
            <a:r>
              <a:rPr lang="en-US" sz="3200" dirty="0" err="1"/>
              <a:t>Quy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đặt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15660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Mùa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endParaRPr lang="en-US" sz="2800" dirty="0"/>
          </a:p>
          <a:p>
            <a:pPr lvl="0" algn="just"/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cỡ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  <a:p>
            <a:pPr lvl="0" algn="just"/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 algn="just"/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chú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9090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gốc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: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1: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tiên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2: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, </a:t>
            </a:r>
            <a:r>
              <a:rPr lang="en-US" sz="2800" dirty="0" err="1"/>
              <a:t>mặt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may.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3: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2193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4: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NPL,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ước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NPL.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5: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may: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may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6: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, </a:t>
            </a:r>
            <a:r>
              <a:rPr lang="en-US" sz="2800" dirty="0" err="1"/>
              <a:t>thông</a:t>
            </a:r>
            <a:r>
              <a:rPr lang="en-US" sz="2800" dirty="0"/>
              <a:t> qua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size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dung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5000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3820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7: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logo, </a:t>
            </a:r>
            <a:r>
              <a:rPr lang="en-US" sz="2800" dirty="0" err="1"/>
              <a:t>nhãn</a:t>
            </a:r>
            <a:r>
              <a:rPr lang="en-US" sz="2800" dirty="0"/>
              <a:t> </a:t>
            </a:r>
            <a:r>
              <a:rPr lang="en-US" sz="2800" dirty="0" err="1"/>
              <a:t>mác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endParaRPr lang="en-US" sz="2800" dirty="0"/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8: </a:t>
            </a:r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: </a:t>
            </a:r>
            <a:r>
              <a:rPr lang="en-US" sz="2800" dirty="0" err="1"/>
              <a:t>ủi</a:t>
            </a:r>
            <a:r>
              <a:rPr lang="en-US" sz="2800" dirty="0"/>
              <a:t>,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,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 </a:t>
            </a:r>
            <a:endParaRPr lang="en-US" sz="2800" dirty="0" smtClean="0"/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0000FF"/>
                </a:solidFill>
              </a:rPr>
              <a:t>Trang</a:t>
            </a:r>
            <a:r>
              <a:rPr lang="en-US" sz="2800" dirty="0">
                <a:solidFill>
                  <a:srgbClr val="0000FF"/>
                </a:solidFill>
              </a:rPr>
              <a:t> 9: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góp</a:t>
            </a:r>
            <a:r>
              <a:rPr lang="en-US" sz="2800" dirty="0"/>
              <a:t> ý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Fit 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8.1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6020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đặt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Sưu</a:t>
            </a:r>
            <a:r>
              <a:rPr lang="en-US" dirty="0" smtClean="0"/>
              <a:t> </a:t>
            </a:r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dịch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mã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4465</TotalTime>
  <Words>2823</Words>
  <Application>Microsoft Office PowerPoint</Application>
  <PresentationFormat>On-screen Show (4:3)</PresentationFormat>
  <Paragraphs>236</Paragraphs>
  <Slides>35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871TGp_picture_light_ani</vt:lpstr>
      <vt:lpstr>KIỂM TRA BÀI CŨ</vt:lpstr>
      <vt:lpstr>GV: PHẠM T T THÚY</vt:lpstr>
      <vt:lpstr>MỤC TIÊU</vt:lpstr>
      <vt:lpstr>NỘI DUNG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7. Đặt hàng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254</cp:revision>
  <dcterms:created xsi:type="dcterms:W3CDTF">2013-12-02T23:45:18Z</dcterms:created>
  <dcterms:modified xsi:type="dcterms:W3CDTF">2020-06-05T07:55:29Z</dcterms:modified>
</cp:coreProperties>
</file>